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1" r:id="rId9"/>
    <p:sldId id="265" r:id="rId10"/>
    <p:sldId id="264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524000"/>
            <a:ext cx="662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Тема урока: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«КУЛЬТОВЫЕ  СООРУЖЕНИЯ»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Дацан в СП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2057400" cy="1371600"/>
          </a:xfrm>
          <a:prstGeom prst="rect">
            <a:avLst/>
          </a:prstGeom>
        </p:spPr>
      </p:pic>
      <p:pic>
        <p:nvPicPr>
          <p:cNvPr id="8" name="Рисунок 7" descr="Синагога в Петербур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62400"/>
            <a:ext cx="1981200" cy="1319974"/>
          </a:xfrm>
          <a:prstGeom prst="rect">
            <a:avLst/>
          </a:prstGeom>
        </p:spPr>
      </p:pic>
      <p:pic>
        <p:nvPicPr>
          <p:cNvPr id="9" name="Рисунок 8" descr="Соборная мечеть в Петербург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962400"/>
            <a:ext cx="1806665" cy="1371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1038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1" y="3962400"/>
            <a:ext cx="1030690" cy="13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434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Жиркова Галина Петровна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ГОУ СОШ №4 им. Ж.-И. КУСТО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Це́рковь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от греч. (дом) Господа) — архитектурное сооружение, предназначенное для совершения христианских богослужений и религиозных обрядов (храм).</a:t>
            </a:r>
          </a:p>
          <a:p>
            <a:pPr algn="ctr"/>
            <a:r>
              <a:rPr lang="ru-RU" sz="3200" dirty="0" smtClean="0"/>
              <a:t>ХРАМ </a:t>
            </a:r>
          </a:p>
          <a:p>
            <a:pPr algn="ctr"/>
            <a:r>
              <a:rPr lang="ru-RU" dirty="0" smtClean="0"/>
              <a:t>стар. хоромы, жилой дом, </a:t>
            </a:r>
            <a:r>
              <a:rPr lang="ru-RU" dirty="0" err="1" smtClean="0"/>
              <a:t>хра́мина</a:t>
            </a:r>
            <a:r>
              <a:rPr lang="ru-RU" dirty="0" smtClean="0"/>
              <a:t> .Храм Божий, здание для общественного богослужения</a:t>
            </a:r>
            <a:endParaRPr lang="ru-RU" dirty="0"/>
          </a:p>
        </p:txBody>
      </p:sp>
      <p:pic>
        <p:nvPicPr>
          <p:cNvPr id="5" name="Рисунок 4" descr="Храм Гроба Господн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5505450" cy="362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1722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Храм Гроба Господня в Иерусалиме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1px-NotreDameDe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14400"/>
            <a:ext cx="3736471" cy="4962630"/>
          </a:xfrm>
          <a:prstGeom prst="rect">
            <a:avLst/>
          </a:prstGeom>
        </p:spPr>
      </p:pic>
      <p:pic>
        <p:nvPicPr>
          <p:cNvPr id="3" name="Рисунок 2" descr="450px-Dormition_(Kremlin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965200"/>
            <a:ext cx="3676650" cy="490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0960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Собор Парижской Богоматери </a:t>
            </a:r>
            <a:r>
              <a:rPr lang="en-US" sz="1600" dirty="0" smtClean="0"/>
              <a:t>XIV</a:t>
            </a:r>
            <a:r>
              <a:rPr lang="ru-RU" sz="1600" dirty="0" smtClean="0"/>
              <a:t> в.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Успенский собор Москва </a:t>
            </a:r>
            <a:r>
              <a:rPr lang="en-US" sz="1600" dirty="0" smtClean="0"/>
              <a:t>XV</a:t>
            </a:r>
            <a:r>
              <a:rPr lang="ru-RU" sz="1600" dirty="0" smtClean="0"/>
              <a:t> в.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ХРИСТИАНСКИЕ ХРАМЫ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Bogolubovo_Pokrova_11_10_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581400" cy="4775200"/>
          </a:xfrm>
          <a:prstGeom prst="rect">
            <a:avLst/>
          </a:prstGeom>
        </p:spPr>
      </p:pic>
      <p:pic>
        <p:nvPicPr>
          <p:cNvPr id="3" name="Рисунок 2" descr="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762000"/>
            <a:ext cx="27178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Церковь Покрова на Нерли 1165 г.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оунхенд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696200" cy="5252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СТОУНХЕНДЖ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II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В. ДО Н.Э.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укс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600489" cy="2209801"/>
          </a:xfrm>
          <a:prstGeom prst="rect">
            <a:avLst/>
          </a:prstGeom>
        </p:spPr>
      </p:pic>
      <p:pic>
        <p:nvPicPr>
          <p:cNvPr id="5" name="Рисунок 4" descr="Зиккура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410200" y="4572000"/>
            <a:ext cx="3493410" cy="1524000"/>
          </a:xfrm>
          <a:prstGeom prst="rect">
            <a:avLst/>
          </a:prstGeom>
        </p:spPr>
      </p:pic>
      <p:pic>
        <p:nvPicPr>
          <p:cNvPr id="6" name="Рисунок 5" descr="Поленов В Д Храм Афины Парфенос 1881-82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4964545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КУЛЬТОВЫЕ СООРУЖЕНИЯ ДРЕВНИХ РЕЛИГИЙ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52400" y="5029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В.Д. Поленов «Храм Афины </a:t>
            </a:r>
            <a:r>
              <a:rPr lang="ru-RU" sz="1600" dirty="0" err="1" smtClean="0"/>
              <a:t>Парфенос</a:t>
            </a:r>
            <a:r>
              <a:rPr lang="ru-RU" sz="1600" dirty="0" smtClean="0"/>
              <a:t>» Греция 1882г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886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Храм в Луксоре Египет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/>
              <a:t>Зиккурат</a:t>
            </a:r>
            <a:r>
              <a:rPr lang="ru-RU" sz="1600" dirty="0" smtClean="0"/>
              <a:t> в Уре. Месопотамия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14" y="838200"/>
            <a:ext cx="4677786" cy="259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Збручский ид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838200"/>
            <a:ext cx="1981200" cy="2971800"/>
          </a:xfrm>
          <a:prstGeom prst="rect">
            <a:avLst/>
          </a:prstGeom>
        </p:spPr>
      </p:pic>
      <p:pic>
        <p:nvPicPr>
          <p:cNvPr id="6" name="Рисунок 5" descr="Реконструкция Перынского капищ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4539393" cy="2464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ДРЕВНЕСЛАВЯНСКИЕ КАПИЩА</a:t>
            </a:r>
            <a:endParaRPr lang="ru-RU" sz="2800" b="1" dirty="0"/>
          </a:p>
        </p:txBody>
      </p:sp>
      <p:pic>
        <p:nvPicPr>
          <p:cNvPr id="8" name="Рисунок 7" descr="300px-Стороны_збручского_идо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544" y="3733800"/>
            <a:ext cx="26285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429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Г.Семирадский</a:t>
            </a:r>
            <a:r>
              <a:rPr lang="ru-RU" sz="1400" dirty="0" smtClean="0"/>
              <a:t> «Ночь на Ивана Купала»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2484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Древнеславянское капище.</a:t>
            </a:r>
            <a:r>
              <a:rPr lang="en-US" sz="1400" dirty="0" smtClean="0"/>
              <a:t> </a:t>
            </a:r>
            <a:r>
              <a:rPr lang="ru-RU" sz="1400" dirty="0" smtClean="0"/>
              <a:t>Х в. </a:t>
            </a:r>
            <a:r>
              <a:rPr lang="ru-RU" sz="1400" dirty="0" err="1" smtClean="0"/>
              <a:t>Рекострукция</a:t>
            </a:r>
            <a:r>
              <a:rPr lang="ru-RU" sz="1400" dirty="0" smtClean="0"/>
              <a:t>. </a:t>
            </a:r>
            <a:r>
              <a:rPr lang="ru-RU" sz="1400" dirty="0" err="1" smtClean="0"/>
              <a:t>Перынь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6248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Збручский</a:t>
            </a:r>
            <a:r>
              <a:rPr lang="ru-RU" sz="1400" dirty="0" smtClean="0"/>
              <a:t> идол. </a:t>
            </a:r>
            <a:r>
              <a:rPr lang="en-US" sz="1400" dirty="0" smtClean="0"/>
              <a:t>VII</a:t>
            </a:r>
            <a:r>
              <a:rPr lang="ru-RU" sz="1400" dirty="0" smtClean="0"/>
              <a:t>в.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Храм Соломона 950-586 гг до н э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590800"/>
            <a:ext cx="4191000" cy="2750173"/>
          </a:xfrm>
          <a:prstGeom prst="rect">
            <a:avLst/>
          </a:prstGeom>
        </p:spPr>
      </p:pic>
      <p:pic>
        <p:nvPicPr>
          <p:cNvPr id="5" name="Рисунок 4" descr="Старонова синагога в Праге 12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90800"/>
            <a:ext cx="3390483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61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Культовые сооружения иудаизма</a:t>
            </a:r>
          </a:p>
          <a:p>
            <a:pPr algn="ctr"/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Синаго́га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(от греч.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συναγωγή, «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собрание»; ивр. 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בֵּית כְּנֶסֶת‎,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бейт кне́сет — «дом собрания»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осле разрушения Иерусалимского храма —помещение, служащее местом общественного богослужения и центром религиозной жизни общины.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Храм Соломона в Иерусалиме 950-586 гг.до н.э.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Возможная реконструкция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62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Старонова синагога в Праге 1257 </a:t>
            </a:r>
            <a:r>
              <a:rPr lang="ru-RU" sz="1400" dirty="0" smtClean="0"/>
              <a:t>г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упа в Санчи 3 в до н 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4365356" cy="3219450"/>
          </a:xfrm>
          <a:prstGeom prst="rect">
            <a:avLst/>
          </a:prstGeom>
        </p:spPr>
      </p:pic>
      <p:pic>
        <p:nvPicPr>
          <p:cNvPr id="5" name="Рисунок 4" descr="DSC_83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2200"/>
            <a:ext cx="2194152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Культовые сооружения буддизма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762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Па́года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(португальское произношение санскр. «башня сокровищ»)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85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Сту́па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(санскр. «макушка, куча земли, камней») первоначально — сооружение на могиле царя или вождя, монументальное сооружение для хранения реликвий.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792837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Ступа в </a:t>
            </a:r>
            <a:r>
              <a:rPr lang="ru-RU" sz="1600" dirty="0" err="1" smtClean="0"/>
              <a:t>Санчи</a:t>
            </a:r>
            <a:r>
              <a:rPr lang="ru-RU" sz="1600" dirty="0" smtClean="0"/>
              <a:t> </a:t>
            </a:r>
            <a:r>
              <a:rPr lang="en-US" sz="1600" dirty="0" smtClean="0"/>
              <a:t>III </a:t>
            </a:r>
            <a:r>
              <a:rPr lang="ru-RU" sz="1600" dirty="0" smtClean="0"/>
              <a:t>в. до н.э.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Пагода диких гусей 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dirty="0" err="1" smtClean="0"/>
              <a:t>Сиане</a:t>
            </a:r>
            <a:r>
              <a:rPr lang="ru-RU" sz="1600" dirty="0" smtClean="0"/>
              <a:t> </a:t>
            </a:r>
            <a:r>
              <a:rPr lang="en-US" sz="1600" dirty="0" smtClean="0"/>
              <a:t>VII </a:t>
            </a:r>
            <a:r>
              <a:rPr lang="ru-RU" sz="1600" dirty="0" smtClean="0"/>
              <a:t>в.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Культовые сооружения ислама</a:t>
            </a:r>
            <a:endParaRPr lang="ru-RU" sz="2400" b="1" dirty="0"/>
          </a:p>
        </p:txBody>
      </p:sp>
      <p:pic>
        <p:nvPicPr>
          <p:cNvPr id="5" name="Рисунок 4" descr="Мечеть Султанахмет в Стамбу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200"/>
            <a:ext cx="37084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3657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Мече́ть </a:t>
            </a:r>
            <a:endParaRPr lang="ru-RU" sz="3200" dirty="0" smtClean="0"/>
          </a:p>
          <a:p>
            <a:r>
              <a:rPr lang="vi-VN" dirty="0" smtClean="0"/>
              <a:t>(араб.</a:t>
            </a:r>
            <a:r>
              <a:rPr lang="ru-RU" dirty="0" smtClean="0"/>
              <a:t>-</a:t>
            </a:r>
            <a:r>
              <a:rPr lang="en-US" dirty="0" smtClean="0"/>
              <a:t>«</a:t>
            </a:r>
            <a:r>
              <a:rPr lang="vi-VN" dirty="0" smtClean="0"/>
              <a:t>место поклонения») — мусульманское богослужебное архитектурное сооружение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990600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Минаре́т</a:t>
            </a:r>
            <a:r>
              <a:rPr lang="vi-VN" dirty="0" smtClean="0"/>
              <a:t> </a:t>
            </a:r>
            <a:endParaRPr lang="ru-RU" dirty="0" smtClean="0"/>
          </a:p>
          <a:p>
            <a:r>
              <a:rPr lang="vi-VN" dirty="0" smtClean="0"/>
              <a:t>(араб. манара, «маяк») — в архитектуре ислама башня с которой муэдзин призывает верующих на молитву</a:t>
            </a:r>
            <a:endParaRPr lang="ru-RU" dirty="0"/>
          </a:p>
        </p:txBody>
      </p:sp>
      <p:pic>
        <p:nvPicPr>
          <p:cNvPr id="9" name="Рисунок 8" descr="Мечеть ХассанаП Касабланка Марок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4239699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715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Мечеть </a:t>
            </a:r>
            <a:r>
              <a:rPr lang="ru-RU" sz="1600" dirty="0" err="1" smtClean="0"/>
              <a:t>Султанахмед</a:t>
            </a:r>
            <a:r>
              <a:rPr lang="ru-RU" sz="1600" dirty="0" smtClean="0"/>
              <a:t> в Стамбуле 1616 г.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715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Минарет мечети Хасана </a:t>
            </a:r>
            <a:r>
              <a:rPr lang="en-US" sz="1600" dirty="0" smtClean="0"/>
              <a:t>II</a:t>
            </a:r>
            <a:r>
              <a:rPr lang="ru-RU" sz="1600" dirty="0" smtClean="0"/>
              <a:t> в Касабланке 1993 г.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Культовые сооружения христианства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534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РИМСКИЕ КАТАКОМБЫ</a:t>
            </a:r>
          </a:p>
          <a:p>
            <a:pPr algn="ctr"/>
            <a:r>
              <a:rPr lang="ru-RU" dirty="0" smtClean="0"/>
              <a:t>название «катакомбы» (лат. </a:t>
            </a:r>
            <a:r>
              <a:rPr lang="en-US" dirty="0" smtClean="0"/>
              <a:t>catacomba) </a:t>
            </a:r>
            <a:r>
              <a:rPr lang="ru-RU" dirty="0" smtClean="0"/>
              <a:t>римлянам было не известно, они применяли слово «цеметерий» (лат. </a:t>
            </a:r>
            <a:r>
              <a:rPr lang="en-US" dirty="0" smtClean="0"/>
              <a:t>coemeterium) — «</a:t>
            </a:r>
            <a:r>
              <a:rPr lang="ru-RU" dirty="0" smtClean="0"/>
              <a:t>покои». Лишь одна из </a:t>
            </a:r>
            <a:r>
              <a:rPr lang="en-US" dirty="0" smtClean="0"/>
              <a:t>coemeteria, </a:t>
            </a:r>
            <a:r>
              <a:rPr lang="ru-RU" dirty="0" smtClean="0"/>
              <a:t>святого Себастьяна, называлась </a:t>
            </a:r>
            <a:r>
              <a:rPr lang="en-US" dirty="0" smtClean="0"/>
              <a:t>ad catacumbas (</a:t>
            </a:r>
            <a:r>
              <a:rPr lang="ru-RU" dirty="0" smtClean="0"/>
              <a:t>от греч. </a:t>
            </a:r>
            <a:r>
              <a:rPr lang="en-US" dirty="0" smtClean="0"/>
              <a:t>katakymbos — </a:t>
            </a:r>
            <a:r>
              <a:rPr lang="ru-RU" dirty="0" smtClean="0"/>
              <a:t>углубление). </a:t>
            </a:r>
            <a:endParaRPr lang="ru-RU" dirty="0"/>
          </a:p>
        </p:txBody>
      </p:sp>
      <p:pic>
        <p:nvPicPr>
          <p:cNvPr id="7" name="Рисунок 6" descr="Мадонна их катаком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895600"/>
            <a:ext cx="2087880" cy="2456329"/>
          </a:xfrm>
          <a:prstGeom prst="rect">
            <a:avLst/>
          </a:prstGeom>
        </p:spPr>
      </p:pic>
      <p:pic>
        <p:nvPicPr>
          <p:cNvPr id="8" name="Рисунок 7" descr="Ян Стыка Св ПЕтр проповедует в катакомбах Ри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95600"/>
            <a:ext cx="3739398" cy="2438400"/>
          </a:xfrm>
          <a:prstGeom prst="rect">
            <a:avLst/>
          </a:prstGeom>
        </p:spPr>
      </p:pic>
      <p:pic>
        <p:nvPicPr>
          <p:cNvPr id="9" name="Рисунок 8" descr="Копия 800px-Catacom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895095"/>
            <a:ext cx="2438400" cy="2422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486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Римские катакомбы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410200"/>
            <a:ext cx="3962400" cy="49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 Стыка </a:t>
            </a:r>
          </a:p>
          <a:p>
            <a:pPr algn="ctr">
              <a:lnSpc>
                <a:spcPts val="1100"/>
              </a:lnSpc>
            </a:pPr>
            <a:r>
              <a:rPr lang="ru-RU" sz="1600" dirty="0" smtClean="0"/>
              <a:t>«Апостол Петр проповедует в катакомбах»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486400"/>
            <a:ext cx="2057400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600" dirty="0" smtClean="0"/>
              <a:t>Изображение Богоматери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Бази́лика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(греч. царский дом) —тип здания, прямоугольное в плане здание, разделенное рядами колонн на 3,5 или более коридоров (нефов).</a:t>
            </a:r>
            <a:endParaRPr lang="ru-RU" dirty="0"/>
          </a:p>
        </p:txBody>
      </p:sp>
      <p:pic>
        <p:nvPicPr>
          <p:cNvPr id="3" name="Рисунок 2" descr="Базилика Рождества Христов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981200"/>
            <a:ext cx="5239209" cy="3505200"/>
          </a:xfrm>
          <a:prstGeom prst="rect">
            <a:avLst/>
          </a:prstGeom>
        </p:spPr>
      </p:pic>
      <p:pic>
        <p:nvPicPr>
          <p:cNvPr id="2050" name="Picture 2" descr="E:\Мои Документы\Галина\Древняя Русь КПК\Базилика в Помпея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1371600" cy="35575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Базилика Рождества Христова в Вифлееме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79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715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 базилики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415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</cp:lastModifiedBy>
  <cp:revision>31</cp:revision>
  <dcterms:modified xsi:type="dcterms:W3CDTF">2013-06-30T15:32:42Z</dcterms:modified>
</cp:coreProperties>
</file>